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8"/>
  </p:notesMasterIdLst>
  <p:handoutMasterIdLst>
    <p:handoutMasterId r:id="rId9"/>
  </p:handoutMasterIdLst>
  <p:sldIdLst>
    <p:sldId id="256" r:id="rId3"/>
    <p:sldId id="265" r:id="rId4"/>
    <p:sldId id="266" r:id="rId5"/>
    <p:sldId id="261" r:id="rId6"/>
    <p:sldId id="262" r:id="rId7"/>
  </p:sldIdLst>
  <p:sldSz cx="9144000" cy="6858000" type="screen4x3"/>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4A"/>
    <a:srgbClr val="006757"/>
    <a:srgbClr val="E26F2C"/>
    <a:srgbClr val="E47624"/>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94" autoAdjust="0"/>
  </p:normalViewPr>
  <p:slideViewPr>
    <p:cSldViewPr snapToGrid="0" snapToObjects="1">
      <p:cViewPr>
        <p:scale>
          <a:sx n="72" d="100"/>
          <a:sy n="72" d="100"/>
        </p:scale>
        <p:origin x="-19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AC2407-C901-0845-B1A6-3EFD17ACA43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BC922A-E4EE-8446-9D1D-CC1664207DBC}" type="slidenum">
              <a:rPr lang="en-US" smtClean="0"/>
              <a:t>‹#›</a:t>
            </a:fld>
            <a:endParaRPr lang="en-US"/>
          </a:p>
        </p:txBody>
      </p:sp>
    </p:spTree>
    <p:extLst>
      <p:ext uri="{BB962C8B-B14F-4D97-AF65-F5344CB8AC3E}">
        <p14:creationId xmlns:p14="http://schemas.microsoft.com/office/powerpoint/2010/main" val="1394041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456AB-AA68-DE4D-B96B-9821E49F9D24}" type="datetimeFigureOut">
              <a:rPr lang="en-US" smtClean="0"/>
              <a:t>12/21/2018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38149-BDEE-DF4D-8284-CB5D1506C436}" type="slidenum">
              <a:rPr lang="en-US" smtClean="0"/>
              <a:t>‹#›</a:t>
            </a:fld>
            <a:endParaRPr lang="en-US"/>
          </a:p>
        </p:txBody>
      </p:sp>
    </p:spTree>
    <p:extLst>
      <p:ext uri="{BB962C8B-B14F-4D97-AF65-F5344CB8AC3E}">
        <p14:creationId xmlns:p14="http://schemas.microsoft.com/office/powerpoint/2010/main" val="2391955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038149-BDEE-DF4D-8284-CB5D1506C436}" type="slidenum">
              <a:rPr lang="en-US" smtClean="0"/>
              <a:t>1</a:t>
            </a:fld>
            <a:endParaRPr lang="en-US"/>
          </a:p>
        </p:txBody>
      </p:sp>
    </p:spTree>
    <p:extLst>
      <p:ext uri="{BB962C8B-B14F-4D97-AF65-F5344CB8AC3E}">
        <p14:creationId xmlns:p14="http://schemas.microsoft.com/office/powerpoint/2010/main" val="7632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Truth and Reconciliation Commission (TRC) released its final report in December 2015, detailing the findings from extensive public hearings, of what happened to Indigenous children in government boarding schools.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94 calls to action urge all levels of government to work together to change policies and programs in a concerted effort to repair the harm caused by residential schools and to move forward with reconciliation.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total of 7 calls to action were made by the TRC to improve the health and well-being of Aboriginal people, including a recommendation calling upon all levels of government to provide cultural competency training for all health care professionals. </a:t>
            </a:r>
          </a:p>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2</a:t>
            </a:fld>
            <a:endParaRPr lang="en-US"/>
          </a:p>
        </p:txBody>
      </p:sp>
    </p:spTree>
    <p:extLst>
      <p:ext uri="{BB962C8B-B14F-4D97-AF65-F5344CB8AC3E}">
        <p14:creationId xmlns:p14="http://schemas.microsoft.com/office/powerpoint/2010/main" val="361404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However, this is not the only reason that cultural competency is important</a:t>
            </a:r>
            <a:r>
              <a:rPr lang="en-US" sz="1200" kern="1200" baseline="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know that First Nations, Inuit and Métis (FNIM) peoples bear a disproportionately high cancer burden, and face greater health disparities, barriers and gaps to health services when compared to the general population of Ontario.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One specific barrier to receiving equitable cancer care, faced by FNIM people, is a lack of cultural safety and competency within the cancer system.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FNIM patients and families who experience culturally safe health care are more likely to access care earlier, feel more at ease and empowered throughout the process of receiving care, share details about their health concerns and care preferences, return for follow up visits and follow treatment plans recommended by health care providers.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3</a:t>
            </a:fld>
            <a:endParaRPr lang="en-US"/>
          </a:p>
        </p:txBody>
      </p:sp>
    </p:spTree>
    <p:extLst>
      <p:ext uri="{BB962C8B-B14F-4D97-AF65-F5344CB8AC3E}">
        <p14:creationId xmlns:p14="http://schemas.microsoft.com/office/powerpoint/2010/main" val="361404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this context and environment, Cancer Care Ontario developed Aboriginal Relationship Cultural Competency (ARCC) courses.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13 online courses that ill provide you with knowledge about the history and culture of First Nations, Inuit and Métis people and communities.</a:t>
            </a:r>
          </a:p>
          <a:p>
            <a:pPr marL="171450" indent="-171450">
              <a:buFont typeface="Arial" panose="020B0604020202020204" pitchFamily="34" charset="0"/>
              <a:buChar char="•"/>
            </a:pPr>
            <a:r>
              <a:rPr lang="en-US" dirty="0" smtClean="0"/>
              <a:t>Accredited by the College of Family Physicians of Canada and the Ontario Chapter for up to </a:t>
            </a:r>
            <a:r>
              <a:rPr lang="en-US" dirty="0" smtClean="0"/>
              <a:t>19.5 </a:t>
            </a:r>
            <a:r>
              <a:rPr lang="en-US" dirty="0" err="1" smtClean="0"/>
              <a:t>Mainpro</a:t>
            </a:r>
            <a:r>
              <a:rPr lang="en-US" dirty="0" smtClean="0"/>
              <a:t> + credits. </a:t>
            </a:r>
            <a:endParaRPr lang="en-US" b="1" dirty="0" smtClean="0"/>
          </a:p>
          <a:p>
            <a:pPr marL="171450" indent="-171450">
              <a:buFont typeface="Arial" panose="020B0604020202020204" pitchFamily="34" charset="0"/>
              <a:buChar char="•"/>
            </a:pPr>
            <a:r>
              <a:rPr lang="en-US" dirty="0" smtClean="0"/>
              <a:t>Designed for self-paced learning</a:t>
            </a:r>
          </a:p>
          <a:p>
            <a:pPr marL="171450" indent="-171450">
              <a:buFont typeface="Arial" panose="020B0604020202020204" pitchFamily="34" charset="0"/>
              <a:buChar char="•"/>
            </a:pPr>
            <a:r>
              <a:rPr lang="en-US" dirty="0" smtClean="0"/>
              <a:t>Free!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4</a:t>
            </a:fld>
            <a:endParaRPr lang="en-US"/>
          </a:p>
        </p:txBody>
      </p:sp>
    </p:spTree>
    <p:extLst>
      <p:ext uri="{BB962C8B-B14F-4D97-AF65-F5344CB8AC3E}">
        <p14:creationId xmlns:p14="http://schemas.microsoft.com/office/powerpoint/2010/main" val="136341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Across the Central East Region, we’re holding  year long contest to help encourage people to complete these important courses.</a:t>
            </a:r>
          </a:p>
          <a:p>
            <a:pPr marL="171450" indent="-171450">
              <a:buFont typeface="Arial" panose="020B0604020202020204" pitchFamily="34" charset="0"/>
              <a:buChar char="•"/>
            </a:pPr>
            <a:r>
              <a:rPr lang="en-CA" dirty="0" smtClean="0"/>
              <a:t>Register and access the courses online at elearning.cancercare.on.ca.</a:t>
            </a:r>
          </a:p>
          <a:p>
            <a:pPr marL="171450" indent="-171450">
              <a:buFont typeface="Arial" panose="020B0604020202020204" pitchFamily="34" charset="0"/>
              <a:buChar char="•"/>
            </a:pPr>
            <a:r>
              <a:rPr lang="en-CA" dirty="0" smtClean="0"/>
              <a:t>After</a:t>
            </a:r>
            <a:r>
              <a:rPr lang="en-CA" baseline="0" dirty="0" smtClean="0"/>
              <a:t> completing each course online you will receive a Certificate of Completion. Don’t forget to save it as a PDF document.</a:t>
            </a:r>
            <a:endParaRPr lang="en-CA" dirty="0" smtClean="0"/>
          </a:p>
          <a:p>
            <a:pPr marL="171450" indent="-171450">
              <a:buFont typeface="Arial" panose="020B0604020202020204" pitchFamily="34" charset="0"/>
              <a:buChar char="•"/>
            </a:pPr>
            <a:r>
              <a:rPr lang="en-CA" dirty="0" smtClean="0"/>
              <a:t>For every 2 courses you complete you can enter</a:t>
            </a:r>
            <a:r>
              <a:rPr lang="en-CA" baseline="0" dirty="0" smtClean="0"/>
              <a:t> into a monthly draw for a $100 gift card.  </a:t>
            </a:r>
          </a:p>
          <a:p>
            <a:pPr marL="171450" indent="-171450">
              <a:buFont typeface="Arial" panose="020B0604020202020204" pitchFamily="34" charset="0"/>
              <a:buChar char="•"/>
            </a:pPr>
            <a:r>
              <a:rPr lang="en-CA" baseline="0" dirty="0" smtClean="0"/>
              <a:t>Your name remains in the draw each month. </a:t>
            </a:r>
          </a:p>
          <a:p>
            <a:pPr marL="171450" indent="-171450">
              <a:buFont typeface="Arial" panose="020B0604020202020204" pitchFamily="34" charset="0"/>
              <a:buChar char="•"/>
            </a:pPr>
            <a:r>
              <a:rPr lang="en-CA" baseline="0" dirty="0" smtClean="0"/>
              <a:t>The courses are self-paced. So you can take the 13 courses over the year or focus on a course a week. It’s up to you.</a:t>
            </a:r>
          </a:p>
          <a:p>
            <a:pPr marL="171450" indent="-171450">
              <a:buFont typeface="Arial" panose="020B0604020202020204" pitchFamily="34" charset="0"/>
              <a:buChar char="•"/>
            </a:pPr>
            <a:r>
              <a:rPr lang="en-CA" baseline="0" dirty="0" smtClean="0"/>
              <a:t>But I do encourage you to reflect on the information that you’ve learned. </a:t>
            </a:r>
          </a:p>
          <a:p>
            <a:pPr marL="171450" indent="-171450">
              <a:buFont typeface="Arial" panose="020B0604020202020204" pitchFamily="34" charset="0"/>
              <a:buChar char="•"/>
            </a:pPr>
            <a:r>
              <a:rPr lang="en-CA" baseline="0" dirty="0" smtClean="0"/>
              <a:t>Previously completed the courses? You’re still eligible to win too! </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91038149-BDEE-DF4D-8284-CB5D1506C436}" type="slidenum">
              <a:rPr lang="en-US" smtClean="0"/>
              <a:t>5</a:t>
            </a:fld>
            <a:endParaRPr lang="en-US"/>
          </a:p>
        </p:txBody>
      </p:sp>
    </p:spTree>
    <p:extLst>
      <p:ext uri="{BB962C8B-B14F-4D97-AF65-F5344CB8AC3E}">
        <p14:creationId xmlns:p14="http://schemas.microsoft.com/office/powerpoint/2010/main" val="3277112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79556"/>
            <a:ext cx="4256244" cy="1481706"/>
          </a:xfrm>
        </p:spPr>
        <p:txBody>
          <a:bodyPr lIns="0" tIns="0" rIns="0" bIns="0">
            <a:noAutofit/>
          </a:bodyPr>
          <a:lstStyle>
            <a:lvl1pPr algn="l">
              <a:lnSpc>
                <a:spcPts val="5400"/>
              </a:lnSpc>
              <a:defRPr sz="4500">
                <a:solidFill>
                  <a:schemeClr val="bg1"/>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457200"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70" y="207711"/>
            <a:ext cx="2779774" cy="599219"/>
          </a:xfrm>
          <a:prstGeom prst="rect">
            <a:avLst/>
          </a:prstGeom>
        </p:spPr>
      </p:pic>
    </p:spTree>
    <p:custDataLst>
      <p:tags r:id="rId1"/>
    </p:custDataLst>
    <p:extLst>
      <p:ext uri="{BB962C8B-B14F-4D97-AF65-F5344CB8AC3E}">
        <p14:creationId xmlns:p14="http://schemas.microsoft.com/office/powerpoint/2010/main" val="918806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lIns="0" tIns="0" rIns="0" bIns="0">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70" y="207711"/>
            <a:ext cx="2779774" cy="599219"/>
          </a:xfrm>
          <a:prstGeom prst="rect">
            <a:avLst/>
          </a:prstGeom>
        </p:spPr>
      </p:pic>
    </p:spTree>
    <p:custDataLst>
      <p:tags r:id="rId1"/>
    </p:custDataLst>
    <p:extLst>
      <p:ext uri="{BB962C8B-B14F-4D97-AF65-F5344CB8AC3E}">
        <p14:creationId xmlns:p14="http://schemas.microsoft.com/office/powerpoint/2010/main" val="9637605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593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1706658"/>
            <a:ext cx="4127500"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1523014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Quote,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tIns="0" rIns="0" bIns="0"/>
          <a:lstStyle>
            <a:lvl1pPr>
              <a:defRPr b="1">
                <a:solidFill>
                  <a:srgbClr val="006C5B"/>
                </a:solidFill>
              </a:defRPr>
            </a:lvl1pPr>
          </a:lstStyle>
          <a:p>
            <a:fld id="{D28A7EBE-86EF-4D46-BBBA-56D187EC3882}" type="slidenum">
              <a:rPr lang="en-US" smtClean="0"/>
              <a:pPr/>
              <a:t>‹#›</a:t>
            </a:fld>
            <a:endParaRPr lang="en-US" dirty="0"/>
          </a:p>
        </p:txBody>
      </p:sp>
      <p:sp>
        <p:nvSpPr>
          <p:cNvPr id="8" name="Holder 3"/>
          <p:cNvSpPr>
            <a:spLocks noGrp="1"/>
          </p:cNvSpPr>
          <p:nvPr>
            <p:ph type="subTitle" idx="4"/>
          </p:nvPr>
        </p:nvSpPr>
        <p:spPr>
          <a:xfrm>
            <a:off x="4559300" y="1342591"/>
            <a:ext cx="4127500" cy="901073"/>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2336799"/>
            <a:ext cx="4127500" cy="2682775"/>
          </a:xfrm>
          <a:prstGeom prst="rect">
            <a:avLst/>
          </a:prstGeom>
        </p:spPr>
        <p:txBody>
          <a:bodyPr vert="horz" lIns="0" tIns="0" rIns="0" bIns="0" numCol="1">
            <a:noAutofit/>
          </a:bodyPr>
          <a:lstStyle>
            <a:lvl1pPr marL="0" indent="0">
              <a:lnSpc>
                <a:spcPts val="2100"/>
              </a:lnSpc>
              <a:spcAft>
                <a:spcPts val="1350"/>
              </a:spcAft>
              <a:buFont typeface="Arial"/>
              <a:buNone/>
              <a:tabLst>
                <a:tab pos="236538" algn="l"/>
              </a:tabLst>
              <a:defRPr sz="1500">
                <a:solidFill>
                  <a:schemeClr val="accent5">
                    <a:lumMod val="10000"/>
                  </a:schemeClr>
                </a:solidFill>
                <a:latin typeface="Georgia"/>
                <a:cs typeface="Georgia"/>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35390758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72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rgbClr val="326295"/>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7200" y="1706658"/>
            <a:ext cx="40047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sp>
        <p:nvSpPr>
          <p:cNvPr id="10" name="Text Placeholder 13"/>
          <p:cNvSpPr>
            <a:spLocks noGrp="1"/>
          </p:cNvSpPr>
          <p:nvPr>
            <p:ph type="body" sz="quarter" idx="14"/>
          </p:nvPr>
        </p:nvSpPr>
        <p:spPr>
          <a:xfrm>
            <a:off x="4656666" y="1706658"/>
            <a:ext cx="40301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12774745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0" y="0"/>
            <a:ext cx="9144000" cy="609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24408046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4660351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270" y="207711"/>
            <a:ext cx="2779774" cy="59922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5534" y="2279556"/>
            <a:ext cx="4256244" cy="1481706"/>
          </a:xfrm>
        </p:spPr>
        <p:txBody>
          <a:bodyPr lIns="0" tIns="0" rIns="0" bIns="0">
            <a:noAutofit/>
          </a:bodyPr>
          <a:lstStyle>
            <a:lvl1pPr algn="l">
              <a:lnSpc>
                <a:spcPts val="5400"/>
              </a:lnSpc>
              <a:defRPr sz="4500">
                <a:solidFill>
                  <a:schemeClr val="tx2"/>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560537" y="4170712"/>
            <a:ext cx="3263900" cy="307961"/>
          </a:xfrm>
        </p:spPr>
        <p:txBody>
          <a:bodyPr lIns="0" tIns="0" rIns="0" bIns="0">
            <a:noAutofit/>
          </a:bodyPr>
          <a:lstStyle>
            <a:lvl1pPr marL="0" indent="0" algn="l">
              <a:spcBef>
                <a:spcPts val="0"/>
              </a:spcBef>
              <a:buNone/>
              <a:defRPr sz="1500" b="1" i="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270" y="207711"/>
            <a:ext cx="2779774" cy="599220"/>
          </a:xfrm>
          <a:prstGeom prst="rect">
            <a:avLst/>
          </a:prstGeom>
        </p:spPr>
      </p:pic>
    </p:spTree>
    <p:custDataLst>
      <p:tags r:id="rId1"/>
    </p:custData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593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1706658"/>
            <a:ext cx="4127500"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7" y="6342510"/>
            <a:ext cx="1599518" cy="344798"/>
          </a:xfrm>
          <a:prstGeom prst="rect">
            <a:avLst/>
          </a:prstGeom>
        </p:spPr>
      </p:pic>
    </p:spTree>
    <p:custDataLst>
      <p:tags r:id="rId1"/>
    </p:custData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Quote,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tIns="0" rIns="0" bIns="0"/>
          <a:lstStyle>
            <a:lvl1pPr>
              <a:defRPr b="1">
                <a:solidFill>
                  <a:srgbClr val="006C5B"/>
                </a:solidFill>
              </a:defRPr>
            </a:lvl1pPr>
          </a:lstStyle>
          <a:p>
            <a:fld id="{D28A7EBE-86EF-4D46-BBBA-56D187EC3882}" type="slidenum">
              <a:rPr lang="en-US" smtClean="0"/>
              <a:pPr/>
              <a:t>‹#›</a:t>
            </a:fld>
            <a:endParaRPr lang="en-US" dirty="0"/>
          </a:p>
        </p:txBody>
      </p:sp>
      <p:sp>
        <p:nvSpPr>
          <p:cNvPr id="8" name="Holder 3"/>
          <p:cNvSpPr>
            <a:spLocks noGrp="1"/>
          </p:cNvSpPr>
          <p:nvPr>
            <p:ph type="subTitle" idx="4"/>
          </p:nvPr>
        </p:nvSpPr>
        <p:spPr>
          <a:xfrm>
            <a:off x="4559300" y="1342591"/>
            <a:ext cx="4127500" cy="901073"/>
          </a:xfrm>
          <a:prstGeom prst="rect">
            <a:avLst/>
          </a:prstGeom>
        </p:spPr>
        <p:txBody>
          <a:bodyPr wrap="square" lIns="0" tIns="0" rIns="0" bIns="0">
            <a:noAutofit/>
          </a:bodyPr>
          <a:lstStyle>
            <a:lvl1pPr marL="0" indent="0">
              <a:lnSpc>
                <a:spcPts val="2300"/>
              </a:lnSpc>
              <a:spcAft>
                <a:spcPts val="1000"/>
              </a:spcAft>
              <a:buNone/>
              <a:defRPr sz="2000" b="1">
                <a:solidFill>
                  <a:schemeClr val="accent2"/>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59300" y="2336799"/>
            <a:ext cx="4127500" cy="2682775"/>
          </a:xfrm>
          <a:prstGeom prst="rect">
            <a:avLst/>
          </a:prstGeom>
        </p:spPr>
        <p:txBody>
          <a:bodyPr vert="horz" lIns="0" tIns="0" rIns="0" bIns="0" numCol="1">
            <a:noAutofit/>
          </a:bodyPr>
          <a:lstStyle>
            <a:lvl1pPr marL="0" indent="0">
              <a:lnSpc>
                <a:spcPts val="2100"/>
              </a:lnSpc>
              <a:spcAft>
                <a:spcPts val="1350"/>
              </a:spcAft>
              <a:buFont typeface="Arial"/>
              <a:buNone/>
              <a:tabLst>
                <a:tab pos="236538" algn="l"/>
              </a:tabLst>
              <a:defRPr sz="1500">
                <a:solidFill>
                  <a:schemeClr val="accent5">
                    <a:lumMod val="10000"/>
                  </a:schemeClr>
                </a:solidFill>
                <a:latin typeface="Georgia"/>
                <a:cs typeface="Georgia"/>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19183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sp>
        <p:nvSpPr>
          <p:cNvPr id="8" name="Holder 3"/>
          <p:cNvSpPr>
            <a:spLocks noGrp="1"/>
          </p:cNvSpPr>
          <p:nvPr>
            <p:ph type="subTitle" idx="4"/>
          </p:nvPr>
        </p:nvSpPr>
        <p:spPr>
          <a:xfrm>
            <a:off x="457200" y="1322678"/>
            <a:ext cx="4127500" cy="307777"/>
          </a:xfrm>
          <a:prstGeom prst="rect">
            <a:avLst/>
          </a:prstGeom>
        </p:spPr>
        <p:txBody>
          <a:bodyPr wrap="square" lIns="0" tIns="0" rIns="0" bIns="0">
            <a:noAutofit/>
          </a:bodyPr>
          <a:lstStyle>
            <a:lvl1pPr marL="0" indent="0">
              <a:lnSpc>
                <a:spcPts val="2300"/>
              </a:lnSpc>
              <a:spcAft>
                <a:spcPts val="1000"/>
              </a:spcAft>
              <a:buNone/>
              <a:defRPr sz="2000" b="1">
                <a:solidFill>
                  <a:srgbClr val="326295"/>
                </a:solidFill>
                <a:latin typeface="+mj-lt"/>
              </a:defRPr>
            </a:lvl1pPr>
          </a:lstStyle>
          <a:p>
            <a:r>
              <a:rPr lang="en-CA" dirty="0" smtClean="0"/>
              <a:t>Click to edit Master subtitle style</a:t>
            </a:r>
            <a:endParaRPr dirty="0"/>
          </a:p>
        </p:txBody>
      </p:sp>
      <p:sp>
        <p:nvSpPr>
          <p:cNvPr id="9" name="Text Placeholder 13"/>
          <p:cNvSpPr>
            <a:spLocks noGrp="1"/>
          </p:cNvSpPr>
          <p:nvPr>
            <p:ph type="body" sz="quarter" idx="13"/>
          </p:nvPr>
        </p:nvSpPr>
        <p:spPr>
          <a:xfrm>
            <a:off x="457200" y="1706658"/>
            <a:ext cx="40047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sp>
        <p:nvSpPr>
          <p:cNvPr id="10" name="Text Placeholder 13"/>
          <p:cNvSpPr>
            <a:spLocks noGrp="1"/>
          </p:cNvSpPr>
          <p:nvPr>
            <p:ph type="body" sz="quarter" idx="14"/>
          </p:nvPr>
        </p:nvSpPr>
        <p:spPr>
          <a:xfrm>
            <a:off x="4656666" y="1706658"/>
            <a:ext cx="4030133" cy="3293004"/>
          </a:xfrm>
          <a:prstGeom prst="rect">
            <a:avLst/>
          </a:prstGeom>
        </p:spPr>
        <p:txBody>
          <a:bodyPr vert="horz" lIns="0" tIns="0" rIns="0" bIns="0" numCol="1">
            <a:noAutofit/>
          </a:bodyPr>
          <a:lstStyle>
            <a:lvl1pPr marL="236538" indent="-236538">
              <a:lnSpc>
                <a:spcPts val="2300"/>
              </a:lnSpc>
              <a:spcAft>
                <a:spcPts val="1350"/>
              </a:spcAft>
              <a:buFont typeface="Arial"/>
              <a:buChar char="•"/>
              <a:tabLst>
                <a:tab pos="236538" algn="l"/>
              </a:tabLst>
              <a:defRPr sz="2000">
                <a:solidFill>
                  <a:schemeClr val="accent5">
                    <a:lumMod val="10000"/>
                  </a:schemeClr>
                </a:solidFill>
                <a:latin typeface="+mj-lt"/>
              </a:defRPr>
            </a:lvl1pPr>
            <a:lvl2pPr>
              <a:buFont typeface="Arial"/>
              <a:buChar char="•"/>
              <a:defRPr>
                <a:latin typeface="+mj-lt"/>
              </a:defRPr>
            </a:lvl2pPr>
            <a:lvl3pPr>
              <a:buFont typeface="Arial"/>
              <a:buChar char="•"/>
              <a:defRPr>
                <a:latin typeface="+mj-lt"/>
              </a:defRPr>
            </a:lvl3pPr>
            <a:lvl4pPr>
              <a:buFont typeface="Arial"/>
              <a:buChar char="•"/>
              <a:defRPr>
                <a:latin typeface="+mj-lt"/>
              </a:defRPr>
            </a:lvl4pPr>
            <a:lvl5pPr>
              <a:buFont typeface="Arial"/>
              <a:buChar char="•"/>
              <a:defRPr>
                <a:latin typeface="+mj-lt"/>
              </a:defRPr>
            </a:lvl5pPr>
          </a:lstStyle>
          <a:p>
            <a:pPr lvl="0"/>
            <a:r>
              <a:rPr lang="en-CA" dirty="0" smtClean="0"/>
              <a:t>Click to edit Master text styles</a:t>
            </a:r>
          </a:p>
          <a:p>
            <a:pPr lvl="0"/>
            <a:r>
              <a:rPr lang="en-CA" dirty="0" smtClean="0"/>
              <a:t>Second level</a:t>
            </a:r>
          </a:p>
          <a:p>
            <a:pPr lvl="0"/>
            <a:r>
              <a:rPr lang="en-CA" dirty="0" smtClean="0"/>
              <a:t>Third level</a:t>
            </a:r>
          </a:p>
          <a:p>
            <a:pPr lvl="0"/>
            <a:r>
              <a:rPr lang="en-CA" dirty="0" smtClean="0"/>
              <a:t>Fourth level</a:t>
            </a:r>
          </a:p>
          <a:p>
            <a:pPr lvl="0"/>
            <a:r>
              <a:rPr lang="en-CA" dirty="0" smtClean="0"/>
              <a:t>Fifth level</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40784014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0" y="0"/>
            <a:ext cx="9144000" cy="609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27182916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stretch>
            <a:fillRect/>
          </a:stretch>
        </p:blipFill>
        <p:spPr>
          <a:xfrm>
            <a:off x="0" y="0"/>
            <a:ext cx="8953500" cy="1016000"/>
          </a:xfrm>
          <a:prstGeom prst="rect">
            <a:avLst/>
          </a:prstGeom>
        </p:spPr>
      </p:pic>
      <p:sp>
        <p:nvSpPr>
          <p:cNvPr id="2" name="Title 1"/>
          <p:cNvSpPr>
            <a:spLocks noGrp="1"/>
          </p:cNvSpPr>
          <p:nvPr>
            <p:ph type="title"/>
          </p:nvPr>
        </p:nvSpPr>
        <p:spPr>
          <a:xfrm>
            <a:off x="457200" y="274638"/>
            <a:ext cx="8229600" cy="741362"/>
          </a:xfrm>
        </p:spPr>
        <p:txBody>
          <a:bodyPr lIns="0" tIns="0" rIns="0" bIns="0">
            <a:noAutofit/>
          </a:bodyPr>
          <a:lstStyle>
            <a:lvl1pPr algn="l">
              <a:defRPr sz="3000">
                <a:solidFill>
                  <a:schemeClr val="bg1"/>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2"/>
          </p:nvPr>
        </p:nvSpPr>
        <p:spPr/>
        <p:txBody>
          <a:bodyPr rIns="0" bIns="0"/>
          <a:lstStyle>
            <a:lvl1pPr>
              <a:defRPr sz="1200" b="1">
                <a:solidFill>
                  <a:srgbClr val="006C5B"/>
                </a:solidFill>
              </a:defRPr>
            </a:lvl1pPr>
          </a:lstStyle>
          <a:p>
            <a:fld id="{D28A7EBE-86EF-4D46-BBBA-56D187EC3882}" type="slidenum">
              <a:rPr lang="en-US" smtClean="0"/>
              <a:pPr/>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6659" y="6342510"/>
            <a:ext cx="1599514" cy="344798"/>
          </a:xfrm>
          <a:prstGeom prst="rect">
            <a:avLst/>
          </a:prstGeom>
        </p:spPr>
      </p:pic>
    </p:spTree>
    <p:custDataLst>
      <p:tags r:id="rId1"/>
    </p:custDataLst>
    <p:extLst>
      <p:ext uri="{BB962C8B-B14F-4D97-AF65-F5344CB8AC3E}">
        <p14:creationId xmlns:p14="http://schemas.microsoft.com/office/powerpoint/2010/main" val="34177962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279556"/>
            <a:ext cx="4256244" cy="1481706"/>
          </a:xfrm>
        </p:spPr>
        <p:txBody>
          <a:bodyPr lIns="0" tIns="0" rIns="0" bIns="0">
            <a:noAutofit/>
          </a:bodyPr>
          <a:lstStyle>
            <a:lvl1pPr algn="l">
              <a:lnSpc>
                <a:spcPts val="5400"/>
              </a:lnSpc>
              <a:defRPr sz="4500">
                <a:solidFill>
                  <a:schemeClr val="bg1"/>
                </a:solidFill>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457200" y="4170712"/>
            <a:ext cx="3263900" cy="307961"/>
          </a:xfrm>
        </p:spPr>
        <p:txBody>
          <a:bodyPr lIns="0" tIns="0" rIns="0" bIns="0">
            <a:noAutofit/>
          </a:bodyPr>
          <a:lstStyle>
            <a:lvl1pPr marL="0" indent="0" algn="l">
              <a:spcBef>
                <a:spcPts val="0"/>
              </a:spcBef>
              <a:buNone/>
              <a:defRPr sz="15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ustDataLst>
      <p:tags r:id="rId1"/>
    </p:custDataLst>
    <p:extLst>
      <p:ext uri="{BB962C8B-B14F-4D97-AF65-F5344CB8AC3E}">
        <p14:creationId xmlns:p14="http://schemas.microsoft.com/office/powerpoint/2010/main" val="18179349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ags" Target="../tags/tag9.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1200">
                <a:solidFill>
                  <a:schemeClr val="tx1">
                    <a:tint val="75000"/>
                  </a:schemeClr>
                </a:solidFill>
              </a:defRPr>
            </a:lvl1pPr>
          </a:lstStyle>
          <a:p>
            <a:fld id="{D28A7EBE-86EF-4D46-BBBA-56D187EC38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1200">
                <a:solidFill>
                  <a:schemeClr val="tx1">
                    <a:tint val="75000"/>
                  </a:schemeClr>
                </a:solidFill>
              </a:defRPr>
            </a:lvl1pPr>
          </a:lstStyle>
          <a:p>
            <a:fld id="{D28A7EBE-86EF-4D46-BBBA-56D187EC3882}" type="slidenum">
              <a:rPr lang="en-US" smtClean="0">
                <a:solidFill>
                  <a:prstClr val="black">
                    <a:tint val="75000"/>
                  </a:prstClr>
                </a:solidFill>
              </a:rPr>
              <a:pPr/>
              <a:t>‹#›</a:t>
            </a:fld>
            <a:endParaRPr lang="en-US">
              <a:solidFill>
                <a:prstClr val="black">
                  <a:tint val="75000"/>
                </a:prstClr>
              </a:solidFill>
            </a:endParaRPr>
          </a:p>
        </p:txBody>
      </p:sp>
    </p:spTree>
    <p:custDataLst>
      <p:tags r:id="rId10"/>
    </p:custDataLst>
    <p:extLst>
      <p:ext uri="{BB962C8B-B14F-4D97-AF65-F5344CB8AC3E}">
        <p14:creationId xmlns:p14="http://schemas.microsoft.com/office/powerpoint/2010/main" val="151833710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1.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verimage.jpg"/>
          <p:cNvPicPr>
            <a:picLocks noChangeAspect="1"/>
          </p:cNvPicPr>
          <p:nvPr/>
        </p:nvPicPr>
        <p:blipFill>
          <a:blip r:embed="rId4"/>
          <a:stretch>
            <a:fillRect/>
          </a:stretch>
        </p:blipFill>
        <p:spPr>
          <a:xfrm>
            <a:off x="-1" y="0"/>
            <a:ext cx="9144001" cy="6858000"/>
          </a:xfrm>
          <a:prstGeom prst="rect">
            <a:avLst/>
          </a:prstGeom>
        </p:spPr>
      </p:pic>
      <p:pic>
        <p:nvPicPr>
          <p:cNvPr id="4" name="Picture 3" descr="bo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69" y="1722937"/>
            <a:ext cx="4840224" cy="3493008"/>
          </a:xfrm>
          <a:prstGeom prst="rect">
            <a:avLst/>
          </a:prstGeom>
        </p:spPr>
      </p:pic>
      <p:sp>
        <p:nvSpPr>
          <p:cNvPr id="16" name="Round Single Corner Rectangle 15"/>
          <p:cNvSpPr/>
          <p:nvPr/>
        </p:nvSpPr>
        <p:spPr>
          <a:xfrm rot="5400000">
            <a:off x="1262970" y="3006150"/>
            <a:ext cx="419101" cy="2945045"/>
          </a:xfrm>
          <a:prstGeom prst="round1Rect">
            <a:avLst>
              <a:gd name="adj" fmla="val 4207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199" y="2279556"/>
            <a:ext cx="4300539" cy="1481706"/>
          </a:xfrm>
        </p:spPr>
        <p:txBody>
          <a:bodyPr>
            <a:noAutofit/>
          </a:bodyPr>
          <a:lstStyle/>
          <a:p>
            <a:pPr>
              <a:lnSpc>
                <a:spcPct val="100000"/>
              </a:lnSpc>
            </a:pPr>
            <a:r>
              <a:rPr lang="en-US" sz="3600" dirty="0" smtClean="0"/>
              <a:t>Aboriginal Relationship and Cultural Competency (ARCC) Courses</a:t>
            </a:r>
            <a:endParaRPr lang="en-US" sz="3600"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70" y="222257"/>
            <a:ext cx="2779774" cy="599220"/>
          </a:xfrm>
          <a:prstGeom prst="rect">
            <a:avLst/>
          </a:prstGeom>
        </p:spPr>
      </p:pic>
      <p:sp>
        <p:nvSpPr>
          <p:cNvPr id="6" name="TextBox 5"/>
          <p:cNvSpPr txBox="1"/>
          <p:nvPr/>
        </p:nvSpPr>
        <p:spPr>
          <a:xfrm>
            <a:off x="1" y="4294006"/>
            <a:ext cx="2945042" cy="369332"/>
          </a:xfrm>
          <a:prstGeom prst="rect">
            <a:avLst/>
          </a:prstGeom>
          <a:noFill/>
        </p:spPr>
        <p:txBody>
          <a:bodyPr wrap="square" rtlCol="0">
            <a:spAutoFit/>
          </a:bodyPr>
          <a:lstStyle/>
          <a:p>
            <a:pPr algn="ctr"/>
            <a:r>
              <a:rPr lang="en-CA" b="1" dirty="0" smtClean="0">
                <a:solidFill>
                  <a:schemeClr val="bg1"/>
                </a:solidFill>
              </a:rPr>
              <a:t>Insert Date</a:t>
            </a:r>
            <a:endParaRPr lang="en-CA"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The Truth and </a:t>
            </a:r>
            <a:r>
              <a:rPr lang="en-US" sz="3200" dirty="0" smtClean="0"/>
              <a:t>Reconciliation</a:t>
            </a:r>
            <a:endParaRPr lang="en-US" dirty="0"/>
          </a:p>
        </p:txBody>
      </p:sp>
      <p:pic>
        <p:nvPicPr>
          <p:cNvPr id="8"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0951"/>
            <a:ext cx="7790835" cy="438234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962674" y="1250950"/>
            <a:ext cx="3987799" cy="2635208"/>
            <a:chOff x="5122331" y="1250950"/>
            <a:chExt cx="3987799" cy="2635208"/>
          </a:xfrm>
        </p:grpSpPr>
        <p:sp>
          <p:nvSpPr>
            <p:cNvPr id="12" name="Round Single Corner Rectangle 11"/>
            <p:cNvSpPr/>
            <p:nvPr/>
          </p:nvSpPr>
          <p:spPr>
            <a:xfrm rot="5400000">
              <a:off x="5840938" y="532343"/>
              <a:ext cx="2550585" cy="3987799"/>
            </a:xfrm>
            <a:prstGeom prst="round1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5384798" y="1439334"/>
              <a:ext cx="3462867" cy="2446824"/>
            </a:xfrm>
            <a:prstGeom prst="rect">
              <a:avLst/>
            </a:prstGeom>
            <a:noFill/>
          </p:spPr>
          <p:txBody>
            <a:bodyPr wrap="square" lIns="0" tIns="0" rIns="0" bIns="0" rtlCol="0">
              <a:spAutoFit/>
            </a:bodyPr>
            <a:lstStyle/>
            <a:p>
              <a:r>
                <a:rPr lang="en-US" dirty="0" smtClean="0">
                  <a:solidFill>
                    <a:schemeClr val="bg1"/>
                  </a:solidFill>
                </a:rPr>
                <a:t>A </a:t>
              </a:r>
              <a:r>
                <a:rPr lang="en-US" dirty="0">
                  <a:solidFill>
                    <a:schemeClr val="bg1"/>
                  </a:solidFill>
                </a:rPr>
                <a:t>total of 7 calls to action were made by the TRC to improve the health and well-being of Aboriginal people, including a recommendation calling upon </a:t>
              </a:r>
              <a:r>
                <a:rPr lang="en-US" dirty="0" smtClean="0">
                  <a:solidFill>
                    <a:schemeClr val="bg1"/>
                  </a:solidFill>
                </a:rPr>
                <a:t>all </a:t>
              </a:r>
              <a:r>
                <a:rPr lang="en-US" dirty="0">
                  <a:solidFill>
                    <a:schemeClr val="bg1"/>
                  </a:solidFill>
                </a:rPr>
                <a:t>levels of government to provide cultural competency training for all health care professionals. </a:t>
              </a:r>
            </a:p>
            <a:p>
              <a:r>
                <a:rPr lang="en-US" sz="1500" b="1" dirty="0" smtClean="0">
                  <a:solidFill>
                    <a:schemeClr val="bg1"/>
                  </a:solidFill>
                </a:rPr>
                <a:t>  </a:t>
              </a:r>
              <a:endParaRPr lang="en-US" sz="1500" b="1" dirty="0">
                <a:solidFill>
                  <a:schemeClr val="bg1"/>
                </a:solidFill>
              </a:endParaRPr>
            </a:p>
          </p:txBody>
        </p:sp>
      </p:grpSp>
    </p:spTree>
    <p:custDataLst>
      <p:tags r:id="rId1"/>
    </p:custDataLst>
    <p:extLst>
      <p:ext uri="{BB962C8B-B14F-4D97-AF65-F5344CB8AC3E}">
        <p14:creationId xmlns:p14="http://schemas.microsoft.com/office/powerpoint/2010/main" val="3475989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 Equity</a:t>
            </a:r>
            <a:endParaRPr lang="en-US" dirty="0"/>
          </a:p>
        </p:txBody>
      </p:sp>
      <p:sp>
        <p:nvSpPr>
          <p:cNvPr id="6" name="Subtitle 5"/>
          <p:cNvSpPr>
            <a:spLocks noGrp="1"/>
          </p:cNvSpPr>
          <p:nvPr>
            <p:ph type="subTitle" idx="4"/>
          </p:nvPr>
        </p:nvSpPr>
        <p:spPr>
          <a:xfrm>
            <a:off x="4559300" y="1322271"/>
            <a:ext cx="4127500" cy="901073"/>
          </a:xfrm>
        </p:spPr>
        <p:txBody>
          <a:bodyPr/>
          <a:lstStyle/>
          <a:p>
            <a:r>
              <a:rPr lang="en-US" dirty="0" smtClean="0">
                <a:solidFill>
                  <a:srgbClr val="0070C0"/>
                </a:solidFill>
              </a:rPr>
              <a:t>First Nations, Inuit and Métis </a:t>
            </a:r>
            <a:r>
              <a:rPr lang="en-US" dirty="0">
                <a:solidFill>
                  <a:srgbClr val="0070C0"/>
                </a:solidFill>
              </a:rPr>
              <a:t>patients and families who experience culturally safe health care are more likely </a:t>
            </a:r>
            <a:r>
              <a:rPr lang="en-US" dirty="0" smtClean="0">
                <a:solidFill>
                  <a:srgbClr val="0070C0"/>
                </a:solidFill>
              </a:rPr>
              <a:t>to: </a:t>
            </a:r>
            <a:endParaRPr lang="en-US" dirty="0">
              <a:solidFill>
                <a:srgbClr val="0070C0"/>
              </a:solidFill>
            </a:endParaRPr>
          </a:p>
        </p:txBody>
      </p:sp>
      <p:sp>
        <p:nvSpPr>
          <p:cNvPr id="7" name="Text Placeholder 6"/>
          <p:cNvSpPr>
            <a:spLocks noGrp="1"/>
          </p:cNvSpPr>
          <p:nvPr>
            <p:ph type="body" sz="quarter" idx="13"/>
          </p:nvPr>
        </p:nvSpPr>
        <p:spPr>
          <a:xfrm>
            <a:off x="4559300" y="2735943"/>
            <a:ext cx="4127500" cy="2682775"/>
          </a:xfrm>
        </p:spPr>
        <p:txBody>
          <a:bodyPr/>
          <a:lstStyle/>
          <a:p>
            <a:pPr marL="171450" lvl="0" indent="-171450">
              <a:lnSpc>
                <a:spcPct val="100000"/>
              </a:lnSpc>
              <a:spcBef>
                <a:spcPts val="0"/>
              </a:spcBef>
              <a:spcAft>
                <a:spcPts val="0"/>
              </a:spcAft>
              <a:buFont typeface="Arial" panose="020B0604020202020204" pitchFamily="34" charset="0"/>
              <a:buChar char="•"/>
              <a:tabLst/>
              <a:defRPr/>
            </a:pPr>
            <a:r>
              <a:rPr lang="en-US" sz="1800" dirty="0">
                <a:solidFill>
                  <a:schemeClr val="tx1"/>
                </a:solidFill>
              </a:rPr>
              <a:t>access care earlier, </a:t>
            </a:r>
            <a:endParaRPr lang="en-US" sz="1800" dirty="0" smtClean="0">
              <a:solidFill>
                <a:schemeClr val="tx1"/>
              </a:solidFill>
            </a:endParaRPr>
          </a:p>
          <a:p>
            <a:pPr lvl="0">
              <a:lnSpc>
                <a:spcPct val="100000"/>
              </a:lnSpc>
              <a:spcBef>
                <a:spcPts val="0"/>
              </a:spcBef>
              <a:spcAft>
                <a:spcPts val="0"/>
              </a:spcAft>
              <a:tabLst/>
              <a:defRPr/>
            </a:pPr>
            <a:endParaRPr lang="en-US" sz="1800" dirty="0" smtClean="0">
              <a:solidFill>
                <a:schemeClr val="tx1"/>
              </a:solidFill>
            </a:endParaRPr>
          </a:p>
          <a:p>
            <a:pPr marL="171450" lvl="0" indent="-171450">
              <a:lnSpc>
                <a:spcPct val="100000"/>
              </a:lnSpc>
              <a:spcBef>
                <a:spcPts val="0"/>
              </a:spcBef>
              <a:spcAft>
                <a:spcPts val="0"/>
              </a:spcAft>
              <a:buFont typeface="Arial" panose="020B0604020202020204" pitchFamily="34" charset="0"/>
              <a:buChar char="•"/>
              <a:tabLst/>
              <a:defRPr/>
            </a:pPr>
            <a:r>
              <a:rPr lang="en-US" sz="1800" dirty="0" smtClean="0">
                <a:solidFill>
                  <a:schemeClr val="tx1"/>
                </a:solidFill>
              </a:rPr>
              <a:t>feel </a:t>
            </a:r>
            <a:r>
              <a:rPr lang="en-US" sz="1800" dirty="0">
                <a:solidFill>
                  <a:schemeClr val="tx1"/>
                </a:solidFill>
              </a:rPr>
              <a:t>more at ease </a:t>
            </a:r>
            <a:r>
              <a:rPr lang="en-US" sz="1800" dirty="0" smtClean="0">
                <a:solidFill>
                  <a:schemeClr val="tx1"/>
                </a:solidFill>
              </a:rPr>
              <a:t>and empowered </a:t>
            </a:r>
            <a:r>
              <a:rPr lang="en-US" sz="1800" dirty="0">
                <a:solidFill>
                  <a:schemeClr val="tx1"/>
                </a:solidFill>
              </a:rPr>
              <a:t>throughout the process of receiving care, </a:t>
            </a:r>
            <a:endParaRPr lang="en-US" sz="1800" dirty="0" smtClean="0">
              <a:solidFill>
                <a:schemeClr val="tx1"/>
              </a:solidFill>
            </a:endParaRPr>
          </a:p>
          <a:p>
            <a:pPr marL="171450" lvl="0" indent="-171450">
              <a:lnSpc>
                <a:spcPct val="100000"/>
              </a:lnSpc>
              <a:spcBef>
                <a:spcPts val="0"/>
              </a:spcBef>
              <a:spcAft>
                <a:spcPts val="0"/>
              </a:spcAft>
              <a:buFont typeface="Arial" panose="020B0604020202020204" pitchFamily="34" charset="0"/>
              <a:buChar char="•"/>
              <a:tabLst/>
              <a:defRPr/>
            </a:pPr>
            <a:endParaRPr lang="en-US" sz="1800" dirty="0" smtClean="0">
              <a:solidFill>
                <a:schemeClr val="tx1"/>
              </a:solidFill>
            </a:endParaRPr>
          </a:p>
          <a:p>
            <a:pPr marL="171450" lvl="0" indent="-171450">
              <a:lnSpc>
                <a:spcPct val="100000"/>
              </a:lnSpc>
              <a:spcBef>
                <a:spcPts val="0"/>
              </a:spcBef>
              <a:spcAft>
                <a:spcPts val="0"/>
              </a:spcAft>
              <a:buFont typeface="Arial" panose="020B0604020202020204" pitchFamily="34" charset="0"/>
              <a:buChar char="•"/>
              <a:tabLst/>
              <a:defRPr/>
            </a:pPr>
            <a:r>
              <a:rPr lang="en-US" sz="1800" dirty="0" smtClean="0">
                <a:solidFill>
                  <a:schemeClr val="tx1"/>
                </a:solidFill>
              </a:rPr>
              <a:t>share </a:t>
            </a:r>
            <a:r>
              <a:rPr lang="en-US" sz="1800" dirty="0">
                <a:solidFill>
                  <a:schemeClr val="tx1"/>
                </a:solidFill>
              </a:rPr>
              <a:t>details about their health concerns and care preferences, </a:t>
            </a:r>
            <a:endParaRPr lang="en-US" sz="1800" dirty="0" smtClean="0">
              <a:solidFill>
                <a:schemeClr val="tx1"/>
              </a:solidFill>
            </a:endParaRPr>
          </a:p>
          <a:p>
            <a:pPr marL="171450" lvl="0" indent="-171450">
              <a:lnSpc>
                <a:spcPct val="100000"/>
              </a:lnSpc>
              <a:spcBef>
                <a:spcPts val="0"/>
              </a:spcBef>
              <a:spcAft>
                <a:spcPts val="0"/>
              </a:spcAft>
              <a:buFont typeface="Arial" panose="020B0604020202020204" pitchFamily="34" charset="0"/>
              <a:buChar char="•"/>
              <a:tabLst/>
              <a:defRPr/>
            </a:pPr>
            <a:endParaRPr lang="en-US" sz="1800" dirty="0" smtClean="0">
              <a:solidFill>
                <a:schemeClr val="tx1"/>
              </a:solidFill>
            </a:endParaRPr>
          </a:p>
          <a:p>
            <a:pPr marL="171450" lvl="0" indent="-171450">
              <a:lnSpc>
                <a:spcPct val="100000"/>
              </a:lnSpc>
              <a:spcBef>
                <a:spcPts val="0"/>
              </a:spcBef>
              <a:spcAft>
                <a:spcPts val="0"/>
              </a:spcAft>
              <a:buFont typeface="Arial" panose="020B0604020202020204" pitchFamily="34" charset="0"/>
              <a:buChar char="•"/>
              <a:tabLst/>
              <a:defRPr/>
            </a:pPr>
            <a:r>
              <a:rPr lang="en-US" sz="1800" dirty="0" smtClean="0">
                <a:solidFill>
                  <a:schemeClr val="tx1"/>
                </a:solidFill>
              </a:rPr>
              <a:t>return </a:t>
            </a:r>
            <a:r>
              <a:rPr lang="en-US" sz="1800" dirty="0">
                <a:solidFill>
                  <a:schemeClr val="tx1"/>
                </a:solidFill>
              </a:rPr>
              <a:t>for follow up </a:t>
            </a:r>
            <a:r>
              <a:rPr lang="en-US" sz="1800" dirty="0" smtClean="0">
                <a:solidFill>
                  <a:schemeClr val="tx1"/>
                </a:solidFill>
              </a:rPr>
              <a:t>visits,</a:t>
            </a:r>
          </a:p>
          <a:p>
            <a:pPr marL="171450" lvl="0" indent="-171450">
              <a:lnSpc>
                <a:spcPct val="100000"/>
              </a:lnSpc>
              <a:spcBef>
                <a:spcPts val="0"/>
              </a:spcBef>
              <a:spcAft>
                <a:spcPts val="0"/>
              </a:spcAft>
              <a:buFont typeface="Arial" panose="020B0604020202020204" pitchFamily="34" charset="0"/>
              <a:buChar char="•"/>
              <a:tabLst/>
              <a:defRPr/>
            </a:pPr>
            <a:endParaRPr lang="en-US" sz="1800" dirty="0" smtClean="0">
              <a:solidFill>
                <a:schemeClr val="tx1"/>
              </a:solidFill>
            </a:endParaRPr>
          </a:p>
          <a:p>
            <a:pPr marL="171450" lvl="0" indent="-171450">
              <a:lnSpc>
                <a:spcPct val="100000"/>
              </a:lnSpc>
              <a:spcBef>
                <a:spcPts val="0"/>
              </a:spcBef>
              <a:spcAft>
                <a:spcPts val="0"/>
              </a:spcAft>
              <a:buFont typeface="Arial" panose="020B0604020202020204" pitchFamily="34" charset="0"/>
              <a:buChar char="•"/>
              <a:tabLst/>
              <a:defRPr/>
            </a:pPr>
            <a:r>
              <a:rPr lang="en-US" sz="1800" dirty="0" smtClean="0">
                <a:solidFill>
                  <a:schemeClr val="tx1"/>
                </a:solidFill>
              </a:rPr>
              <a:t>follow </a:t>
            </a:r>
            <a:r>
              <a:rPr lang="en-US" sz="1800" dirty="0">
                <a:solidFill>
                  <a:schemeClr val="tx1"/>
                </a:solidFill>
              </a:rPr>
              <a:t>treatment plans recommended by health care providers.</a:t>
            </a:r>
            <a:endParaRPr lang="en-CA" sz="1800" dirty="0">
              <a:solidFill>
                <a:schemeClr val="tx1"/>
              </a:solidFill>
            </a:endParaRPr>
          </a:p>
        </p:txBody>
      </p:sp>
      <p:pic>
        <p:nvPicPr>
          <p:cNvPr id="2050" name="Picture 2" descr="Indigenous Health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076132"/>
            <a:ext cx="4267200" cy="24955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987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ARCC Courses </a:t>
            </a:r>
            <a:endParaRPr lang="en-US" dirty="0"/>
          </a:p>
        </p:txBody>
      </p:sp>
      <p:sp>
        <p:nvSpPr>
          <p:cNvPr id="6" name="Subtitle 5"/>
          <p:cNvSpPr>
            <a:spLocks noGrp="1"/>
          </p:cNvSpPr>
          <p:nvPr>
            <p:ph type="subTitle" idx="4"/>
          </p:nvPr>
        </p:nvSpPr>
        <p:spPr/>
        <p:txBody>
          <a:bodyPr>
            <a:normAutofit/>
          </a:bodyPr>
          <a:lstStyle/>
          <a:p>
            <a:r>
              <a:rPr lang="en-US" dirty="0" smtClean="0"/>
              <a:t>Overview  </a:t>
            </a:r>
            <a:endParaRPr lang="en-US" dirty="0"/>
          </a:p>
        </p:txBody>
      </p:sp>
      <p:sp>
        <p:nvSpPr>
          <p:cNvPr id="7" name="Text Placeholder 6"/>
          <p:cNvSpPr>
            <a:spLocks noGrp="1"/>
          </p:cNvSpPr>
          <p:nvPr>
            <p:ph type="body" sz="quarter" idx="13"/>
          </p:nvPr>
        </p:nvSpPr>
        <p:spPr>
          <a:xfrm>
            <a:off x="457200" y="1706658"/>
            <a:ext cx="8016240" cy="3293004"/>
          </a:xfrm>
        </p:spPr>
        <p:txBody>
          <a:bodyPr>
            <a:normAutofit/>
          </a:bodyPr>
          <a:lstStyle/>
          <a:p>
            <a:r>
              <a:rPr lang="en-US" dirty="0" smtClean="0">
                <a:latin typeface="Georgia" panose="02040502050405020303" pitchFamily="18" charset="0"/>
              </a:rPr>
              <a:t>13 online courses </a:t>
            </a:r>
            <a:r>
              <a:rPr lang="en-US" dirty="0">
                <a:latin typeface="Georgia" panose="02040502050405020303" pitchFamily="18" charset="0"/>
              </a:rPr>
              <a:t>will provide you with knowledge about the history and culture of First Nations, Inuit and Métis people and </a:t>
            </a:r>
            <a:r>
              <a:rPr lang="en-US" dirty="0" smtClean="0">
                <a:latin typeface="Georgia" panose="02040502050405020303" pitchFamily="18" charset="0"/>
              </a:rPr>
              <a:t>communities.</a:t>
            </a:r>
            <a:endParaRPr lang="en-US" dirty="0">
              <a:latin typeface="Georgia" panose="02040502050405020303" pitchFamily="18" charset="0"/>
            </a:endParaRPr>
          </a:p>
          <a:p>
            <a:r>
              <a:rPr lang="en-US" dirty="0">
                <a:latin typeface="Georgia" panose="02040502050405020303" pitchFamily="18" charset="0"/>
              </a:rPr>
              <a:t>Accredited by the College of Family Physicians of Canada and the Ontario Chapter for up to </a:t>
            </a:r>
            <a:r>
              <a:rPr lang="en-US" dirty="0" smtClean="0">
                <a:latin typeface="Georgia" panose="02040502050405020303" pitchFamily="18" charset="0"/>
              </a:rPr>
              <a:t>19.5 </a:t>
            </a:r>
            <a:r>
              <a:rPr lang="en-US" dirty="0" err="1">
                <a:latin typeface="Georgia" panose="02040502050405020303" pitchFamily="18" charset="0"/>
              </a:rPr>
              <a:t>Mainpro</a:t>
            </a:r>
            <a:r>
              <a:rPr lang="en-US" dirty="0">
                <a:latin typeface="Georgia" panose="02040502050405020303" pitchFamily="18" charset="0"/>
              </a:rPr>
              <a:t> + </a:t>
            </a:r>
            <a:r>
              <a:rPr lang="en-US" dirty="0" smtClean="0">
                <a:latin typeface="Georgia" panose="02040502050405020303" pitchFamily="18" charset="0"/>
              </a:rPr>
              <a:t>credits. </a:t>
            </a:r>
            <a:endParaRPr lang="en-US" b="1" dirty="0">
              <a:latin typeface="Georgia" panose="02040502050405020303" pitchFamily="18" charset="0"/>
            </a:endParaRPr>
          </a:p>
          <a:p>
            <a:r>
              <a:rPr lang="en-US" dirty="0" smtClean="0">
                <a:latin typeface="Georgia" panose="02040502050405020303" pitchFamily="18" charset="0"/>
              </a:rPr>
              <a:t>Designed </a:t>
            </a:r>
            <a:r>
              <a:rPr lang="en-US" dirty="0">
                <a:latin typeface="Georgia" panose="02040502050405020303" pitchFamily="18" charset="0"/>
              </a:rPr>
              <a:t>for self-paced </a:t>
            </a:r>
            <a:r>
              <a:rPr lang="en-US" dirty="0" smtClean="0">
                <a:latin typeface="Georgia" panose="02040502050405020303" pitchFamily="18" charset="0"/>
              </a:rPr>
              <a:t>learning.</a:t>
            </a:r>
          </a:p>
          <a:p>
            <a:r>
              <a:rPr lang="en-US" dirty="0" smtClean="0">
                <a:latin typeface="Georgia" panose="02040502050405020303" pitchFamily="18" charset="0"/>
              </a:rPr>
              <a:t>Free!</a:t>
            </a:r>
            <a:endParaRPr lang="en-US" dirty="0">
              <a:latin typeface="Georgia" panose="02040502050405020303" pitchFamily="18" charset="0"/>
            </a:endParaRPr>
          </a:p>
        </p:txBody>
      </p:sp>
    </p:spTree>
    <p:custDataLst>
      <p:tags r:id="rId1"/>
    </p:custDataLst>
    <p:extLst>
      <p:ext uri="{BB962C8B-B14F-4D97-AF65-F5344CB8AC3E}">
        <p14:creationId xmlns:p14="http://schemas.microsoft.com/office/powerpoint/2010/main" val="3791586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ARCC Contest </a:t>
            </a:r>
            <a:endParaRPr lang="en-US" dirty="0"/>
          </a:p>
        </p:txBody>
      </p:sp>
      <p:sp>
        <p:nvSpPr>
          <p:cNvPr id="8" name="Round Single Corner Rectangle 7"/>
          <p:cNvSpPr/>
          <p:nvPr/>
        </p:nvSpPr>
        <p:spPr>
          <a:xfrm>
            <a:off x="0" y="1333500"/>
            <a:ext cx="8686800" cy="4762500"/>
          </a:xfrm>
          <a:prstGeom prst="round1Rect">
            <a:avLst>
              <a:gd name="adj" fmla="val 14889"/>
            </a:avLst>
          </a:prstGeom>
          <a:blipFill rotWithShape="1">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739" t="30296" r="5077"/>
          <a:stretch/>
        </p:blipFill>
        <p:spPr>
          <a:xfrm>
            <a:off x="0" y="1313180"/>
            <a:ext cx="8686800" cy="4780280"/>
          </a:xfrm>
          <a:prstGeom prst="rect">
            <a:avLst/>
          </a:prstGeom>
        </p:spPr>
      </p:pic>
      <p:sp>
        <p:nvSpPr>
          <p:cNvPr id="11" name="TextBox 10"/>
          <p:cNvSpPr txBox="1"/>
          <p:nvPr/>
        </p:nvSpPr>
        <p:spPr>
          <a:xfrm>
            <a:off x="0" y="2204720"/>
            <a:ext cx="8686800" cy="2246769"/>
          </a:xfrm>
          <a:prstGeom prst="rect">
            <a:avLst/>
          </a:prstGeom>
          <a:solidFill>
            <a:schemeClr val="accent1">
              <a:alpha val="35000"/>
            </a:schemeClr>
          </a:solidFill>
        </p:spPr>
        <p:txBody>
          <a:bodyPr wrap="square" rtlCol="0">
            <a:spAutoFit/>
          </a:bodyPr>
          <a:lstStyle/>
          <a:p>
            <a:pPr algn="ctr"/>
            <a:r>
              <a:rPr lang="en-CA" sz="2800" b="1" dirty="0">
                <a:solidFill>
                  <a:schemeClr val="bg1"/>
                </a:solidFill>
              </a:rPr>
              <a:t>For every 2 courses you </a:t>
            </a:r>
            <a:r>
              <a:rPr lang="en-CA" sz="2800" b="1" dirty="0" smtClean="0">
                <a:solidFill>
                  <a:schemeClr val="bg1"/>
                </a:solidFill>
              </a:rPr>
              <a:t>complete, </a:t>
            </a:r>
            <a:r>
              <a:rPr lang="en-CA" sz="2800" b="1" dirty="0">
                <a:solidFill>
                  <a:schemeClr val="bg1"/>
                </a:solidFill>
              </a:rPr>
              <a:t>you can enter into a </a:t>
            </a:r>
            <a:r>
              <a:rPr lang="en-CA" sz="2800" b="1" dirty="0" smtClean="0">
                <a:solidFill>
                  <a:schemeClr val="bg1"/>
                </a:solidFill>
              </a:rPr>
              <a:t>monthly draw to win a </a:t>
            </a:r>
          </a:p>
          <a:p>
            <a:pPr algn="ctr"/>
            <a:r>
              <a:rPr lang="en-CA" sz="2800" b="1" dirty="0" smtClean="0">
                <a:solidFill>
                  <a:schemeClr val="bg1"/>
                </a:solidFill>
              </a:rPr>
              <a:t>$</a:t>
            </a:r>
            <a:r>
              <a:rPr lang="en-CA" sz="2800" b="1" dirty="0">
                <a:solidFill>
                  <a:schemeClr val="bg1"/>
                </a:solidFill>
              </a:rPr>
              <a:t>100 gift card. </a:t>
            </a:r>
            <a:r>
              <a:rPr lang="en-CA" sz="2800" b="1" dirty="0"/>
              <a:t> </a:t>
            </a:r>
            <a:endParaRPr lang="en-CA" sz="2800" b="1" dirty="0" smtClean="0"/>
          </a:p>
          <a:p>
            <a:pPr algn="ctr"/>
            <a:endParaRPr lang="en-CA" sz="2800" b="1" dirty="0"/>
          </a:p>
          <a:p>
            <a:pPr algn="ctr"/>
            <a:r>
              <a:rPr lang="en-US" sz="2800" b="1" dirty="0">
                <a:solidFill>
                  <a:schemeClr val="bg1"/>
                </a:solidFill>
              </a:rPr>
              <a:t>Closes Saturday, June 1, 2019 at 11:59 p.m. </a:t>
            </a:r>
          </a:p>
        </p:txBody>
      </p:sp>
    </p:spTree>
    <p:custDataLst>
      <p:tags r:id="rId1"/>
    </p:custDataLst>
    <p:extLst>
      <p:ext uri="{BB962C8B-B14F-4D97-AF65-F5344CB8AC3E}">
        <p14:creationId xmlns:p14="http://schemas.microsoft.com/office/powerpoint/2010/main" val="31220407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Custom 7">
      <a:dk1>
        <a:sysClr val="windowText" lastClr="000000"/>
      </a:dk1>
      <a:lt1>
        <a:sysClr val="window" lastClr="FFFFFF"/>
      </a:lt1>
      <a:dk2>
        <a:srgbClr val="201E43"/>
      </a:dk2>
      <a:lt2>
        <a:srgbClr val="FFFFFF"/>
      </a:lt2>
      <a:accent1>
        <a:srgbClr val="201E43"/>
      </a:accent1>
      <a:accent2>
        <a:srgbClr val="326295"/>
      </a:accent2>
      <a:accent3>
        <a:srgbClr val="0099BF"/>
      </a:accent3>
      <a:accent4>
        <a:srgbClr val="EBEBEB"/>
      </a:accent4>
      <a:accent5>
        <a:srgbClr val="9B9E9E"/>
      </a:accent5>
      <a:accent6>
        <a:srgbClr val="000000"/>
      </a:accent6>
      <a:hlink>
        <a:srgbClr val="326295"/>
      </a:hlink>
      <a:folHlink>
        <a:srgbClr val="3262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7">
      <a:dk1>
        <a:sysClr val="windowText" lastClr="000000"/>
      </a:dk1>
      <a:lt1>
        <a:sysClr val="window" lastClr="FFFFFF"/>
      </a:lt1>
      <a:dk2>
        <a:srgbClr val="201E43"/>
      </a:dk2>
      <a:lt2>
        <a:srgbClr val="FFFFFF"/>
      </a:lt2>
      <a:accent1>
        <a:srgbClr val="201E43"/>
      </a:accent1>
      <a:accent2>
        <a:srgbClr val="326295"/>
      </a:accent2>
      <a:accent3>
        <a:srgbClr val="0099BF"/>
      </a:accent3>
      <a:accent4>
        <a:srgbClr val="EBEBEB"/>
      </a:accent4>
      <a:accent5>
        <a:srgbClr val="9B9E9E"/>
      </a:accent5>
      <a:accent6>
        <a:srgbClr val="000000"/>
      </a:accent6>
      <a:hlink>
        <a:srgbClr val="326295"/>
      </a:hlink>
      <a:folHlink>
        <a:srgbClr val="3262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847</TotalTime>
  <Words>676</Words>
  <Application>Microsoft Office PowerPoint</Application>
  <PresentationFormat>On-screen Show (4:3)</PresentationFormat>
  <Paragraphs>60</Paragraphs>
  <Slides>5</Slides>
  <Notes>5</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1_Office Theme</vt:lpstr>
      <vt:lpstr>Aboriginal Relationship and Cultural Competency (ARCC) Courses</vt:lpstr>
      <vt:lpstr>The Truth and Reconciliation</vt:lpstr>
      <vt:lpstr>Health Equity</vt:lpstr>
      <vt:lpstr>ARCC Courses </vt:lpstr>
      <vt:lpstr>ARCC Contest </vt:lpstr>
    </vt:vector>
  </TitlesOfParts>
  <Company>Context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Masterbrand template</dc:title>
  <dc:creator>Katrina Lovrick</dc:creator>
  <cp:lastModifiedBy>Cochrane, Lindsay</cp:lastModifiedBy>
  <cp:revision>71</cp:revision>
  <dcterms:created xsi:type="dcterms:W3CDTF">2015-05-25T14:29:47Z</dcterms:created>
  <dcterms:modified xsi:type="dcterms:W3CDTF">2018-12-21T20:43:40Z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19E80228-7EBA-4E35-9874-3489D5B1908E</vt:lpwstr>
  </property>
  <property fmtid="{D5CDD505-2E9C-101B-9397-08002B2CF9AE}" pid="3" name="ArticulatePath">
    <vt:lpwstr>Central East RCP_PowerPointTemplate</vt:lpwstr>
  </property>
</Properties>
</file>